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63" r:id="rId4"/>
    <p:sldId id="272" r:id="rId5"/>
    <p:sldId id="264" r:id="rId6"/>
    <p:sldId id="265" r:id="rId7"/>
    <p:sldId id="266" r:id="rId8"/>
    <p:sldId id="257" r:id="rId9"/>
    <p:sldId id="258" r:id="rId10"/>
    <p:sldId id="259" r:id="rId11"/>
    <p:sldId id="260" r:id="rId12"/>
    <p:sldId id="261" r:id="rId13"/>
    <p:sldId id="267" r:id="rId14"/>
    <p:sldId id="269" r:id="rId15"/>
    <p:sldId id="268" r:id="rId16"/>
    <p:sldId id="271" r:id="rId17"/>
    <p:sldId id="282" r:id="rId18"/>
    <p:sldId id="274" r:id="rId19"/>
    <p:sldId id="281" r:id="rId20"/>
    <p:sldId id="276" r:id="rId21"/>
    <p:sldId id="280" r:id="rId22"/>
    <p:sldId id="277" r:id="rId23"/>
    <p:sldId id="278" r:id="rId24"/>
    <p:sldId id="279" r:id="rId25"/>
    <p:sldId id="283" r:id="rId26"/>
    <p:sldId id="284" r:id="rId27"/>
    <p:sldId id="286" r:id="rId28"/>
    <p:sldId id="285" r:id="rId29"/>
    <p:sldId id="287" r:id="rId30"/>
    <p:sldId id="289" r:id="rId31"/>
    <p:sldId id="290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4E32C62-2972-46EF-97BF-B6B3CAEA6A39}">
          <p14:sldIdLst>
            <p14:sldId id="256"/>
            <p14:sldId id="262"/>
            <p14:sldId id="263"/>
            <p14:sldId id="272"/>
            <p14:sldId id="264"/>
            <p14:sldId id="265"/>
            <p14:sldId id="266"/>
            <p14:sldId id="257"/>
            <p14:sldId id="258"/>
            <p14:sldId id="259"/>
            <p14:sldId id="260"/>
            <p14:sldId id="261"/>
            <p14:sldId id="267"/>
            <p14:sldId id="269"/>
            <p14:sldId id="268"/>
            <p14:sldId id="271"/>
            <p14:sldId id="282"/>
            <p14:sldId id="274"/>
            <p14:sldId id="281"/>
            <p14:sldId id="276"/>
            <p14:sldId id="280"/>
            <p14:sldId id="277"/>
            <p14:sldId id="278"/>
            <p14:sldId id="279"/>
            <p14:sldId id="283"/>
            <p14:sldId id="284"/>
          </p14:sldIdLst>
        </p14:section>
        <p14:section name="Abschnitt ohne Titel" id="{B4B4B71A-97B3-4E62-B062-FE20030EA550}">
          <p14:sldIdLst>
            <p14:sldId id="286"/>
            <p14:sldId id="285"/>
            <p14:sldId id="287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-71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DB066-FC1F-4E15-AFEF-4E89D59EE2E3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D2C34-936E-4D27-A972-EC658FE68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85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45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47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9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34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88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81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79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23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6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12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29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BE48-8D11-4DA0-B124-6C2727BA37A9}" type="datetimeFigureOut">
              <a:rPr lang="de-DE" smtClean="0"/>
              <a:t>27.05.16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88A05-5A30-4492-A559-14A4F007E9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94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Asyl in Deutschland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Dr. Gisela Penteker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57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Aufenthaltserlaubnis nach §25(2) </a:t>
            </a:r>
            <a:r>
              <a:rPr lang="de-DE" dirty="0" err="1" smtClean="0"/>
              <a:t>AufenthG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Satz 1 Alternative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Anerkennung als Flüchtling nach §60 Abs.1 </a:t>
            </a:r>
            <a:r>
              <a:rPr lang="de-DE" dirty="0" err="1" smtClean="0"/>
              <a:t>AufenthG</a:t>
            </a:r>
            <a:r>
              <a:rPr lang="de-DE" dirty="0" smtClean="0"/>
              <a:t> (Anerkennung nach der Genfer Flüchtlingskonvention) + §3 AsylVfG</a:t>
            </a:r>
          </a:p>
          <a:p>
            <a:pPr marL="0" indent="0">
              <a:buNone/>
            </a:pPr>
            <a:r>
              <a:rPr lang="de-DE" dirty="0" smtClean="0"/>
              <a:t>Schutz in Deutschland wegen begründeter Furcht vor Verfolgung wegen ethnischer Herkunft, Religion, Nationalität, Geschlecht oder Zugehörigkeit zu einer bestimmten sozialen Gruppe im Herkunftsland</a:t>
            </a:r>
          </a:p>
          <a:p>
            <a:pPr marL="0" indent="0">
              <a:buNone/>
            </a:pPr>
            <a:r>
              <a:rPr lang="de-DE" dirty="0" smtClean="0"/>
              <a:t>Aufenthaltserlaubnis zunächst für drei Jahre</a:t>
            </a:r>
          </a:p>
          <a:p>
            <a:pPr marL="0" indent="0">
              <a:buNone/>
            </a:pPr>
            <a:r>
              <a:rPr lang="de-DE" dirty="0" smtClean="0"/>
              <a:t>Überprüfung und Widerruf durch das BAMF möglich</a:t>
            </a:r>
          </a:p>
          <a:p>
            <a:pPr marL="0" indent="0">
              <a:buNone/>
            </a:pPr>
            <a:r>
              <a:rPr lang="de-DE" dirty="0" smtClean="0"/>
              <a:t>Niederlassungserlaubnis auf Antrag bei der Ausländerbehörde</a:t>
            </a:r>
          </a:p>
          <a:p>
            <a:pPr marL="0" indent="0">
              <a:buNone/>
            </a:pPr>
            <a:r>
              <a:rPr lang="de-DE" dirty="0" smtClean="0"/>
              <a:t>Blauer „GFK-Pass“, internationaler Reiseausweis für Flüchtlinge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4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Aufenthaltserlaubnis nach §25(2) </a:t>
            </a:r>
            <a:br>
              <a:rPr lang="de-DE" dirty="0" smtClean="0"/>
            </a:br>
            <a:r>
              <a:rPr lang="de-DE" dirty="0" smtClean="0"/>
              <a:t>Alternative 2 </a:t>
            </a:r>
            <a:r>
              <a:rPr lang="de-DE" dirty="0" err="1" smtClean="0"/>
              <a:t>AufenthG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Subsidiärer Schutz nach §4 Abs.1 AsylVfG </a:t>
            </a:r>
          </a:p>
          <a:p>
            <a:pPr marL="0" indent="0">
              <a:buNone/>
            </a:pPr>
            <a:r>
              <a:rPr lang="de-DE" dirty="0" smtClean="0"/>
              <a:t>international Schutzberechtigt</a:t>
            </a:r>
          </a:p>
          <a:p>
            <a:pPr marL="0" indent="0">
              <a:buNone/>
            </a:pPr>
            <a:r>
              <a:rPr lang="de-DE" dirty="0" smtClean="0"/>
              <a:t>Es gilt ein Abschiebeverbot aufgrund der Gefahr von Folter, einer unmenschlichen Behandlung oder eines </a:t>
            </a:r>
            <a:r>
              <a:rPr lang="de-DE" dirty="0" err="1" smtClean="0"/>
              <a:t>bewaffneeten</a:t>
            </a:r>
            <a:r>
              <a:rPr lang="de-DE" dirty="0" smtClean="0"/>
              <a:t> Konflikts in Herkunftsland.</a:t>
            </a:r>
          </a:p>
          <a:p>
            <a:pPr marL="0" indent="0">
              <a:buNone/>
            </a:pPr>
            <a:r>
              <a:rPr lang="de-DE" dirty="0" smtClean="0"/>
              <a:t>Nationalpass erforderlich, grauer Reiseausweis für Ausländer möglich</a:t>
            </a:r>
          </a:p>
          <a:p>
            <a:pPr marL="0" indent="0">
              <a:buNone/>
            </a:pPr>
            <a:r>
              <a:rPr lang="de-DE" dirty="0" smtClean="0"/>
              <a:t>Aufenthaltskarte zunächst für 1 Jahr, Verlängerung für weitere 2 Jahre</a:t>
            </a:r>
          </a:p>
          <a:p>
            <a:pPr marL="0" indent="0">
              <a:buNone/>
            </a:pPr>
            <a:r>
              <a:rPr lang="de-DE" dirty="0" smtClean="0"/>
              <a:t>Die Ausländerbehörde prüft jeweils, ob die Gründe für die Schutzerteilung noch vorliegen. Bei Zweifeln prüft das BAMF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97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Aufenthaltserlaubnis nach §25(3) </a:t>
            </a:r>
            <a:r>
              <a:rPr lang="de-DE" dirty="0" err="1" smtClean="0"/>
              <a:t>AufenthG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Nationaler Subsidiärer Schutz</a:t>
            </a:r>
          </a:p>
          <a:p>
            <a:pPr marL="0" indent="0">
              <a:buNone/>
            </a:pPr>
            <a:r>
              <a:rPr lang="de-DE" dirty="0" smtClean="0"/>
              <a:t>Abschiebungsverbot nach § 60 Abs.5 oder 7:</a:t>
            </a:r>
          </a:p>
          <a:p>
            <a:pPr marL="0" indent="0">
              <a:buNone/>
            </a:pPr>
            <a:r>
              <a:rPr lang="de-DE" dirty="0" smtClean="0"/>
              <a:t>Fehlende Existenzgrundlage im Herkunftsland</a:t>
            </a:r>
          </a:p>
          <a:p>
            <a:pPr marL="0" indent="0">
              <a:buNone/>
            </a:pPr>
            <a:r>
              <a:rPr lang="de-DE" dirty="0" smtClean="0"/>
              <a:t>Schwere Traumatisierung</a:t>
            </a:r>
          </a:p>
          <a:p>
            <a:pPr marL="0" indent="0">
              <a:buNone/>
            </a:pPr>
            <a:r>
              <a:rPr lang="de-DE" dirty="0" smtClean="0"/>
              <a:t>Krankheit, die im Herkunftsland nicht behandelt werden kann</a:t>
            </a:r>
          </a:p>
          <a:p>
            <a:pPr marL="0" indent="0">
              <a:buNone/>
            </a:pPr>
            <a:r>
              <a:rPr lang="de-DE" dirty="0" smtClean="0"/>
              <a:t>Nationalpass erforderlich, grauer Reiseausweis für Ausländer möglich</a:t>
            </a:r>
          </a:p>
          <a:p>
            <a:pPr marL="0" indent="0">
              <a:buNone/>
            </a:pPr>
            <a:r>
              <a:rPr lang="de-DE" dirty="0" smtClean="0"/>
              <a:t>Aufenthaltskarte  gültig für 1 Jahr</a:t>
            </a:r>
          </a:p>
          <a:p>
            <a:pPr marL="0" indent="0">
              <a:buNone/>
            </a:pPr>
            <a:r>
              <a:rPr lang="de-DE" dirty="0" smtClean="0"/>
              <a:t>Auf Antrag Verlängerung um 2 Jahre</a:t>
            </a:r>
          </a:p>
          <a:p>
            <a:pPr marL="0" indent="0">
              <a:buNone/>
            </a:pPr>
            <a:r>
              <a:rPr lang="de-DE" dirty="0" smtClean="0"/>
              <a:t>Die Ausländerbehörde prüft jeweils, ob die Schutzgründe noch bestehen.</a:t>
            </a:r>
          </a:p>
          <a:p>
            <a:pPr marL="0" indent="0">
              <a:buNone/>
            </a:pPr>
            <a:r>
              <a:rPr lang="de-DE" dirty="0" smtClean="0"/>
              <a:t>Im Zweifel prüft das BAMF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31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Dublinverfahren – Dublin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Einreise über ein anderes EU-Land. Dort Fingerabdrücke oder Asylantrag. Dieses Land bleibt für die Durchführung des Antrags zuständig. Der Flüchtling wird innerhalb von 6 Monaten nach dem Bescheid dorthin überstellt. Nach 6 Monaten wird Deutschland zuständig. Der Selbsteintritt kann u.U. auch beantragt werden.</a:t>
            </a:r>
          </a:p>
          <a:p>
            <a:r>
              <a:rPr lang="de-DE" dirty="0" smtClean="0"/>
              <a:t>Hat ein Flüchtling bereits in einem anderen europäischen Land  einen Schutzstatus erhalten, ist in Deutschland kein Asylverfahren möglich. Er/sie kann auch nicht in Deutschland bleiben, selbst wenn er /sie hier eine Arbeit gefunden hat. Freizügigkeit für den </a:t>
            </a:r>
            <a:r>
              <a:rPr lang="de-DE" dirty="0" err="1" smtClean="0"/>
              <a:t>Schengenraum</a:t>
            </a:r>
            <a:r>
              <a:rPr lang="de-DE" dirty="0" smtClean="0"/>
              <a:t> gibt es erst nach 5 Jahren ohne Sozialhilfebezug im </a:t>
            </a:r>
            <a:r>
              <a:rPr lang="de-DE" dirty="0" err="1" smtClean="0"/>
              <a:t>Erstland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64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Dublin – Verfahren 2015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de-DE" dirty="0" smtClean="0"/>
          </a:p>
          <a:p>
            <a:pPr algn="just"/>
            <a:r>
              <a:rPr lang="de-DE" dirty="0" smtClean="0"/>
              <a:t>Übernahmeersuchen an andere Mitgliedsstaaten:                44.892</a:t>
            </a:r>
          </a:p>
          <a:p>
            <a:pPr algn="just"/>
            <a:r>
              <a:rPr lang="de-DE" dirty="0" smtClean="0"/>
              <a:t>Entscheidungen                                                                             18.770</a:t>
            </a:r>
          </a:p>
          <a:p>
            <a:pPr algn="just"/>
            <a:r>
              <a:rPr lang="de-DE" dirty="0" smtClean="0"/>
              <a:t>Anhängige Verfahren                                                                     25.173</a:t>
            </a:r>
          </a:p>
          <a:p>
            <a:pPr algn="just"/>
            <a:r>
              <a:rPr lang="de-DE" dirty="0" smtClean="0"/>
              <a:t>Erfolgte Überstellungen an andere Mitgliedsstaaten                 3.597</a:t>
            </a:r>
          </a:p>
          <a:p>
            <a:pPr algn="just"/>
            <a:r>
              <a:rPr lang="de-DE" dirty="0" smtClean="0"/>
              <a:t>Übernahmeersuchen aus anderen Mitgliedsstaaten                11.785</a:t>
            </a:r>
          </a:p>
          <a:p>
            <a:pPr algn="just"/>
            <a:r>
              <a:rPr lang="de-DE" dirty="0" smtClean="0"/>
              <a:t>Erfolgte Überstellungen nach Deutschland                                   3.032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8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 Easy: Erstverteilung der Asylbegehrenden auf die Bundesländer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Verteilung nach dem Königsteiner Schlüssel. Die Quoten werden aus den Steuereinnahmen und der Bevölkerungszahl der Bundesländer berechnet. </a:t>
            </a:r>
          </a:p>
          <a:p>
            <a:r>
              <a:rPr lang="de-DE" dirty="0" smtClean="0"/>
              <a:t>Wünsche oder Verbindungen oder Familienangehörige in einem bestimmten Bundesland können vor der Aufnahme ins EASY – System berücksichtigt werden. Danach ist es sehr schwierig.</a:t>
            </a:r>
          </a:p>
          <a:p>
            <a:r>
              <a:rPr lang="de-DE" dirty="0" smtClean="0"/>
              <a:t>Erstaufnahmeeinrichtungen der Länder haben oft bestimmte Schwerpunkte bei den Herkunftsländern.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45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Zuständigkeiten im Ablauf </a:t>
            </a:r>
            <a:r>
              <a:rPr lang="de-DE" smtClean="0"/>
              <a:t>des Asylverfahrens</a:t>
            </a:r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r="6539" b="50973"/>
          <a:stretch/>
        </p:blipFill>
        <p:spPr>
          <a:xfrm>
            <a:off x="1390199" y="1766455"/>
            <a:ext cx="8375403" cy="5091545"/>
          </a:xfrm>
        </p:spPr>
      </p:pic>
    </p:spTree>
    <p:extLst>
      <p:ext uri="{BB962C8B-B14F-4D97-AF65-F5344CB8AC3E}">
        <p14:creationId xmlns:p14="http://schemas.microsoft.com/office/powerpoint/2010/main" val="356060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45151"/>
          <a:stretch/>
        </p:blipFill>
        <p:spPr>
          <a:xfrm>
            <a:off x="1325417" y="72736"/>
            <a:ext cx="8890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6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de-DE" dirty="0" smtClean="0"/>
              <a:t>Vorsortierung von Anfang 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A: Flüchtlinge mit guter Bleibeperspektive: zur Zeit Syrien, Irak, Iran</a:t>
            </a:r>
          </a:p>
          <a:p>
            <a:r>
              <a:rPr lang="de-DE" dirty="0" smtClean="0"/>
              <a:t>     und Eritrea</a:t>
            </a:r>
          </a:p>
          <a:p>
            <a:r>
              <a:rPr lang="de-DE" dirty="0" smtClean="0"/>
              <a:t>Sollen nach spätestens 6 Monaten auf Kommunen verteilt werden und von Integrationsmaßnahmen profitieren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C: Flüchtlinge aus sicheren Herkunftsländern: zur Zeit</a:t>
            </a:r>
          </a:p>
          <a:p>
            <a:r>
              <a:rPr lang="de-DE" dirty="0"/>
              <a:t> </a:t>
            </a:r>
            <a:r>
              <a:rPr lang="de-DE" dirty="0" smtClean="0"/>
              <a:t>    Westbalkanstaaten, </a:t>
            </a:r>
          </a:p>
          <a:p>
            <a:r>
              <a:rPr lang="de-DE" dirty="0" smtClean="0"/>
              <a:t>Sollen nach Plan bis zur Rückführung = freiwillige Ausreise oder Abschiebung in der Erstaufnahmeeinrichtung bleiben, </a:t>
            </a:r>
            <a:r>
              <a:rPr lang="de-DE" dirty="0" err="1" smtClean="0"/>
              <a:t>bzw</a:t>
            </a:r>
            <a:r>
              <a:rPr lang="de-DE" dirty="0" smtClean="0"/>
              <a:t> in speziellen Aufnahmeeinrichtungen (bisher in Bayern)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69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" b="48030"/>
          <a:stretch/>
        </p:blipFill>
        <p:spPr>
          <a:xfrm>
            <a:off x="1322807" y="0"/>
            <a:ext cx="93029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7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Vielzahl von Ausweisen und Bescheinigungen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Ankunftsnachweis</a:t>
            </a:r>
          </a:p>
          <a:p>
            <a:r>
              <a:rPr lang="de-DE" dirty="0" smtClean="0"/>
              <a:t>BÜMA (Bescheinigung über die Meldung als Asylsuchender)</a:t>
            </a:r>
          </a:p>
          <a:p>
            <a:r>
              <a:rPr lang="de-DE" dirty="0" smtClean="0"/>
              <a:t>Aufenthaltsgestattung (nach der formalen Asylantragstellung)</a:t>
            </a:r>
          </a:p>
          <a:p>
            <a:r>
              <a:rPr lang="de-DE" dirty="0" smtClean="0"/>
              <a:t>Duldung</a:t>
            </a:r>
          </a:p>
          <a:p>
            <a:r>
              <a:rPr lang="de-DE" dirty="0" smtClean="0"/>
              <a:t>Aufenthaltserlaubnis</a:t>
            </a:r>
          </a:p>
          <a:p>
            <a:r>
              <a:rPr lang="de-DE" dirty="0" err="1" smtClean="0"/>
              <a:t>Grenzübertrittsbescheinigung</a:t>
            </a:r>
            <a:r>
              <a:rPr lang="de-DE" dirty="0" smtClean="0"/>
              <a:t> zur freiwilligen Ausreise</a:t>
            </a:r>
          </a:p>
          <a:p>
            <a:r>
              <a:rPr lang="de-DE" dirty="0" smtClean="0"/>
              <a:t>Ausländerbehördliche Bescheinigungen bei Verpflichtung zur Ausreise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81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" b="48485"/>
          <a:stretch/>
        </p:blipFill>
        <p:spPr>
          <a:xfrm>
            <a:off x="1041131" y="133350"/>
            <a:ext cx="9329861" cy="68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" b="47879"/>
          <a:stretch/>
        </p:blipFill>
        <p:spPr>
          <a:xfrm>
            <a:off x="1178942" y="532526"/>
            <a:ext cx="8555607" cy="63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0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303" r="2212" b="48637"/>
          <a:stretch/>
        </p:blipFill>
        <p:spPr>
          <a:xfrm>
            <a:off x="933513" y="352424"/>
            <a:ext cx="94482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4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4" b="47727"/>
          <a:stretch/>
        </p:blipFill>
        <p:spPr>
          <a:xfrm>
            <a:off x="852220" y="400050"/>
            <a:ext cx="9229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6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9" b="48636"/>
          <a:stretch/>
        </p:blipFill>
        <p:spPr>
          <a:xfrm>
            <a:off x="1162050" y="221743"/>
            <a:ext cx="9147505" cy="66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4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 r="19299" b="41515"/>
          <a:stretch/>
        </p:blipFill>
        <p:spPr>
          <a:xfrm>
            <a:off x="540329" y="72736"/>
            <a:ext cx="10183089" cy="67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64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2375" r="42913" b="31264"/>
          <a:stretch/>
        </p:blipFill>
        <p:spPr>
          <a:xfrm rot="5400000">
            <a:off x="2425413" y="-3074841"/>
            <a:ext cx="6951518" cy="125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0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Beschränkung der Freizügigkeit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Residenzpflicht:</a:t>
            </a:r>
            <a:r>
              <a:rPr lang="de-DE" dirty="0" smtClean="0"/>
              <a:t> Pflicht, sich an einem bestimmten Ort aufzuhalten, Ort, Landkreis, ,Bundesland, Bundesgebiet; gilt immer in der Aufnahmeeinrichtung, sonst die ersten drei Monate und bei eingeleiteter Abschiebung.</a:t>
            </a:r>
          </a:p>
          <a:p>
            <a:r>
              <a:rPr lang="de-DE" b="1" dirty="0" smtClean="0"/>
              <a:t>Wohnsitzauflage: </a:t>
            </a:r>
            <a:r>
              <a:rPr lang="de-DE" dirty="0" smtClean="0"/>
              <a:t>Pflicht, in einem bestimmten Ort zu wohnen; gilt bis zur Anerkennung. Im Gespräch ist eine Verlängerung auch für anerkannte Flüchtlinge.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28606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4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Asylbewerberleistungsgesetz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Asylbewerber erhalten in den ersten 15 Monaten Sozialleistungen nach dem </a:t>
            </a:r>
            <a:r>
              <a:rPr lang="de-DE" dirty="0" err="1" smtClean="0"/>
              <a:t>AsylblG</a:t>
            </a:r>
            <a:r>
              <a:rPr lang="de-DE" dirty="0" smtClean="0"/>
              <a:t> und Unterkunft. Die Kosten tragen Kommunen und </a:t>
            </a:r>
            <a:r>
              <a:rPr lang="de-DE" dirty="0"/>
              <a:t>L</a:t>
            </a:r>
            <a:r>
              <a:rPr lang="de-DE" dirty="0" smtClean="0"/>
              <a:t>andkreise. Der Bund bezahlt dafür eine nicht kostendeckende Pauschale. Die Leistungen zur Gesundheitsversorgung sind eingeschränkt auf akute und schmerzhafte Erkrankungen. Für Kinder und Schwangere entsprechen sie denen der GKV-Versicherten.</a:t>
            </a:r>
          </a:p>
          <a:p>
            <a:r>
              <a:rPr lang="de-DE" dirty="0" smtClean="0"/>
              <a:t>Nach 15 Monaten wird das Jobcenter zuständig. Die Asylbewerber können in eine GKV ihrer Wahl wechseln und erhalten Leistungen nach SGB II (</a:t>
            </a:r>
            <a:r>
              <a:rPr lang="de-DE" dirty="0" err="1" smtClean="0"/>
              <a:t>AlG</a:t>
            </a:r>
            <a:r>
              <a:rPr lang="de-DE" dirty="0" smtClean="0"/>
              <a:t> II) und XII(Sozialhilfe), bzw. Grundsicherung im Rentenalter.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23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Ankunftsnachweis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Der Ankunftsnachweis wurde neu eingeführt und soll gleich beim ersten Kontakt mit Behörden in Deutschland ausgestellt werden.</a:t>
            </a:r>
          </a:p>
          <a:p>
            <a:pPr marL="0" indent="0">
              <a:buNone/>
            </a:pPr>
            <a:r>
              <a:rPr lang="de-DE" dirty="0" smtClean="0"/>
              <a:t>Damit soll vermieden werden, dass Menschen mehrfach und an verschiedenen Orten erfasst werden.</a:t>
            </a:r>
          </a:p>
          <a:p>
            <a:pPr marL="0" indent="0">
              <a:buNone/>
            </a:pPr>
            <a:r>
              <a:rPr lang="de-DE" dirty="0" smtClean="0"/>
              <a:t>Dazu sollen jetzt die Computerprogramme aller Behörden kompatibel sein.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17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deutsche Asylsystem ist in vieler Hinsicht besser als in vielen anderen europäischen Ländern.</a:t>
            </a:r>
          </a:p>
          <a:p>
            <a:r>
              <a:rPr lang="de-DE" dirty="0" smtClean="0"/>
              <a:t>Das deutsche Asylrecht wird in atemberaubendem Tempo weiter beschnitten.</a:t>
            </a:r>
          </a:p>
          <a:p>
            <a:r>
              <a:rPr lang="de-DE" dirty="0" smtClean="0"/>
              <a:t>Es ist ein unübersichtlicher Wasserkopf von bürokratischen Vorschriften und Regeln, die auch deutsche Bürger kaum verstehen können.</a:t>
            </a:r>
          </a:p>
          <a:p>
            <a:r>
              <a:rPr lang="de-DE" dirty="0" smtClean="0"/>
              <a:t>Wenn Integration gelingen soll, müssen lange Wartezeiten, Großunterkünfte und jahrelange Ungewissheit vermieden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2262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für die Aufmerksamkeit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4159" t="39699" r="34933" b="638"/>
          <a:stretch/>
        </p:blipFill>
        <p:spPr>
          <a:xfrm>
            <a:off x="838200" y="1462088"/>
            <a:ext cx="8128693" cy="53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1"/>
          <a:stretch/>
        </p:blipFill>
        <p:spPr>
          <a:xfrm>
            <a:off x="272316" y="0"/>
            <a:ext cx="8784560" cy="6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Bescheinigung über die Meldung als Asylsuchender BÜMA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Eine Person ist als asylsuchend gemeldet und einer Gemeinde zugeteilt, eine formelle Antragsstellung und Anhörung beim Bundesamt für Migration und Flüchtlinge hat noch nicht stattgefunden. </a:t>
            </a:r>
          </a:p>
          <a:p>
            <a:pPr marL="0" indent="0">
              <a:buNone/>
            </a:pPr>
            <a:r>
              <a:rPr lang="de-DE" dirty="0" smtClean="0"/>
              <a:t>Im April 2016 betrug die Wartezeit bis zur Antragstellung etwa 6 Monate.</a:t>
            </a:r>
          </a:p>
          <a:p>
            <a:pPr marL="0" indent="0">
              <a:buNone/>
            </a:pPr>
            <a:r>
              <a:rPr lang="de-DE" dirty="0" smtClean="0"/>
              <a:t>Die Rechte mit einer BÜMA entsprechen den Rechten mit einer Aufenthaltsgestattung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742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Aufenthaltsgestattung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 Asylantrag wurde formal gestellt.</a:t>
            </a:r>
          </a:p>
          <a:p>
            <a:pPr marL="0" indent="0">
              <a:buNone/>
            </a:pPr>
            <a:r>
              <a:rPr lang="de-DE" dirty="0" smtClean="0"/>
              <a:t>Es wurde noch nicht rechtskräftig über den Asylantrag entschieden</a:t>
            </a:r>
          </a:p>
          <a:p>
            <a:pPr marL="0" indent="0">
              <a:buNone/>
            </a:pPr>
            <a:r>
              <a:rPr lang="de-DE" dirty="0" smtClean="0"/>
              <a:t>Das Verfahren läuft entweder noch beim Bundesamt oder bei einem Verwaltungsgericht (Klageverfahren)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30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Das Asylverfahren (oder das Dublinverfahren) ist negativ abgeschlossen. Der Inhaber einer Duldung ist zur Ausreise verpflichtet,</a:t>
            </a:r>
          </a:p>
          <a:p>
            <a:pPr marL="0" indent="0">
              <a:buNone/>
            </a:pPr>
            <a:r>
              <a:rPr lang="de-DE" dirty="0" smtClean="0"/>
              <a:t>Es gibt aber aktuelle Gründe, den Aufenthalt zu dulden</a:t>
            </a:r>
          </a:p>
          <a:p>
            <a:pPr marL="0" indent="0">
              <a:buNone/>
            </a:pPr>
            <a:r>
              <a:rPr lang="de-DE" dirty="0" smtClean="0"/>
              <a:t>(fehlender Pass, Reiseunfähigkeit wegen Erkrankung, in das Herkunftsland kann derzeit nicht abgeschoben werden…)</a:t>
            </a:r>
          </a:p>
          <a:p>
            <a:pPr marL="0" indent="0">
              <a:buNone/>
            </a:pPr>
            <a:r>
              <a:rPr lang="de-DE" dirty="0" smtClean="0"/>
              <a:t>Der Ablauftermin einer Duldung ist nur pro Forma. Eine Duldung erlischt, wenn der Grund zur Duldung entfällt.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422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Aufenthaltstitel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Aufenthaltserlaubnis nach 25(1) </a:t>
            </a:r>
            <a:r>
              <a:rPr lang="de-DE" dirty="0" err="1" smtClean="0"/>
              <a:t>AufenthG</a:t>
            </a:r>
            <a:r>
              <a:rPr lang="de-DE" dirty="0" smtClean="0"/>
              <a:t> = Asylberechtigt</a:t>
            </a:r>
          </a:p>
          <a:p>
            <a:r>
              <a:rPr lang="de-DE" dirty="0" smtClean="0"/>
              <a:t>Aufenthaltserlaubnis nach 25(2) </a:t>
            </a:r>
            <a:r>
              <a:rPr lang="de-DE" dirty="0" err="1" smtClean="0"/>
              <a:t>AufenthG</a:t>
            </a:r>
            <a:r>
              <a:rPr lang="de-DE" dirty="0" smtClean="0"/>
              <a:t> = Flüchtling nach GFK</a:t>
            </a:r>
          </a:p>
          <a:p>
            <a:r>
              <a:rPr lang="de-DE" dirty="0" smtClean="0"/>
              <a:t>Aufenthaltserlaubnis nach 25(2) Alternative 2 </a:t>
            </a:r>
            <a:r>
              <a:rPr lang="de-DE" dirty="0" err="1" smtClean="0"/>
              <a:t>AufenthG</a:t>
            </a:r>
            <a:r>
              <a:rPr lang="de-DE" dirty="0" smtClean="0"/>
              <a:t> = international subsidiär Schutzberechtigt</a:t>
            </a:r>
          </a:p>
          <a:p>
            <a:r>
              <a:rPr lang="de-DE" dirty="0" smtClean="0"/>
              <a:t>Aufenthaltserlaubnis nach 25(3) </a:t>
            </a:r>
            <a:r>
              <a:rPr lang="de-DE" dirty="0" err="1" smtClean="0"/>
              <a:t>AufenthG</a:t>
            </a:r>
            <a:r>
              <a:rPr lang="de-DE" dirty="0" smtClean="0"/>
              <a:t> = national subsidiär Schutzberechtigt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7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Aufenthaltserlaubnis nach § 25(1)</a:t>
            </a:r>
            <a:r>
              <a:rPr lang="de-DE" dirty="0" err="1" smtClean="0"/>
              <a:t>AufenthG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Asylberechtigung nach Art. 16a Grundgesetz:</a:t>
            </a:r>
          </a:p>
          <a:p>
            <a:pPr marL="0" indent="0">
              <a:buNone/>
            </a:pPr>
            <a:r>
              <a:rPr lang="de-DE" dirty="0" smtClean="0"/>
              <a:t>Schutz in Deutschland aufgrund einer politischen Verfolgung im Herkunftsland</a:t>
            </a:r>
          </a:p>
          <a:p>
            <a:pPr marL="0" indent="0">
              <a:buNone/>
            </a:pPr>
            <a:r>
              <a:rPr lang="de-DE" dirty="0" smtClean="0"/>
              <a:t>Aufenthaltserlaubnis zunächst für 3 Jahre</a:t>
            </a:r>
          </a:p>
          <a:p>
            <a:pPr marL="0" indent="0">
              <a:buNone/>
            </a:pPr>
            <a:r>
              <a:rPr lang="de-DE" dirty="0" smtClean="0"/>
              <a:t>Widerruf durch BAMF möglich</a:t>
            </a:r>
          </a:p>
          <a:p>
            <a:pPr marL="0" indent="0">
              <a:buNone/>
            </a:pPr>
            <a:r>
              <a:rPr lang="de-DE" dirty="0" smtClean="0"/>
              <a:t>Sonst Niederlassungserlaubnis auf Antrag bei der Ausländerbehörde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Blauer „GFK-Pass“, internationaler Reiseausweis für Flüchtlinge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17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Macintosh PowerPoint</Application>
  <PresentationFormat>Benutzerdefiniert</PresentationFormat>
  <Paragraphs>105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Office Theme</vt:lpstr>
      <vt:lpstr>Asyl in Deutschland</vt:lpstr>
      <vt:lpstr>Vielzahl von Ausweisen und Bescheinigungen</vt:lpstr>
      <vt:lpstr>Ankunftsnachweis </vt:lpstr>
      <vt:lpstr>PowerPoint-Präsentation</vt:lpstr>
      <vt:lpstr>Bescheinigung über die Meldung als Asylsuchender BÜMA </vt:lpstr>
      <vt:lpstr>Aufenthaltsgestattung</vt:lpstr>
      <vt:lpstr>Duldung</vt:lpstr>
      <vt:lpstr>Aufenthaltstitel</vt:lpstr>
      <vt:lpstr>Aufenthaltserlaubnis nach § 25(1)AufenthG</vt:lpstr>
      <vt:lpstr>Aufenthaltserlaubnis nach §25(2) AufenthG Satz 1 Alternative 1</vt:lpstr>
      <vt:lpstr>Aufenthaltserlaubnis nach §25(2)  Alternative 2 AufenthG</vt:lpstr>
      <vt:lpstr>Aufenthaltserlaubnis nach §25(3) AufenthG</vt:lpstr>
      <vt:lpstr>Dublinverfahren – Dublin III</vt:lpstr>
      <vt:lpstr>Dublin – Verfahren 2015</vt:lpstr>
      <vt:lpstr>System Easy: Erstverteilung der Asylbegehrenden auf die Bundesländer</vt:lpstr>
      <vt:lpstr>Zuständigkeiten im Ablauf des Asylverfahrens</vt:lpstr>
      <vt:lpstr>PowerPoint-Präsentation</vt:lpstr>
      <vt:lpstr>Vorsortierung von Anfang an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Beschränkung der Freizügigkeit</vt:lpstr>
      <vt:lpstr>PowerPoint-Präsentation</vt:lpstr>
      <vt:lpstr>Asylbewerberleistungsgesetz</vt:lpstr>
      <vt:lpstr>Fazit</vt:lpstr>
      <vt:lpstr>Danke für die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Asyl in Deutschland</dc:title>
  <dc:creator>Gisela Penteker</dc:creator>
  <cp:lastModifiedBy>Ulrich Beushausen</cp:lastModifiedBy>
  <cp:revision>32</cp:revision>
  <dcterms:created xsi:type="dcterms:W3CDTF">2016-05-13T11:15:16Z</dcterms:created>
  <dcterms:modified xsi:type="dcterms:W3CDTF">2016-05-27T15:40:38Z</dcterms:modified>
</cp:coreProperties>
</file>